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演示文稿标题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演示文稿标题</a:t>
            </a:r>
          </a:p>
        </p:txBody>
      </p:sp>
      <p:sp>
        <p:nvSpPr>
          <p:cNvPr id="13" name="正文级别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事实信息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事实信息</a:t>
            </a:r>
          </a:p>
        </p:txBody>
      </p:sp>
      <p:sp>
        <p:nvSpPr>
          <p:cNvPr id="107" name="正文级别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属性</a:t>
            </a:r>
          </a:p>
        </p:txBody>
      </p:sp>
      <p:sp>
        <p:nvSpPr>
          <p:cNvPr id="116" name="正文级别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多云天空下未来感公寓楼的低角度黑白照片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现代办公楼外部的黑白照片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建筑物上格状现代结构的黑白照片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现代建筑的低角度黑白照片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建筑物上光影的黑白照片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演示文稿标题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演示文稿标题</a:t>
            </a:r>
          </a:p>
        </p:txBody>
      </p:sp>
      <p:sp>
        <p:nvSpPr>
          <p:cNvPr id="23" name="作者和日期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24" name="正文级别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演示文稿副标题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标题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33" name="正文级别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阴影投射在混凝土结构上的黑白照片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3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44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61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62" name="正文级别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复杂建筑结构的黑白特写照片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章节标题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89" name="议程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议程副标题</a:t>
            </a:r>
          </a:p>
        </p:txBody>
      </p:sp>
      <p:sp>
        <p:nvSpPr>
          <p:cNvPr id="90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2.jpeg"/><Relationship Id="rId4" Type="http://schemas.openxmlformats.org/officeDocument/2006/relationships/image" Target="../media/image1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Relationship Id="rId3" Type="http://schemas.openxmlformats.org/officeDocument/2006/relationships/image" Target="../media/image3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1.jpeg"/><Relationship Id="rId4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3" Type="http://schemas.openxmlformats.org/officeDocument/2006/relationships/hyperlink" Target="http://www.baidu.com" TargetMode="External"/><Relationship Id="rId4" Type="http://schemas.openxmlformats.org/officeDocument/2006/relationships/hyperlink" Target="http://www.bilibili.com" TargetMode="External"/><Relationship Id="rId5" Type="http://schemas.openxmlformats.org/officeDocument/2006/relationships/hyperlink" Target="http://www.cfls.net.c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作者和日期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网络信息安全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网络信息安全</a:t>
            </a:r>
          </a:p>
        </p:txBody>
      </p:sp>
      <p:sp>
        <p:nvSpPr>
          <p:cNvPr id="153" name="演示文稿副标题"/>
          <p:cNvSpPr txBox="1"/>
          <p:nvPr>
            <p:ph type="subTitle" sz="quarter" idx="1"/>
          </p:nvPr>
        </p:nvSpPr>
        <p:spPr>
          <a:xfrm>
            <a:off x="1538255" y="7196865"/>
            <a:ext cx="21971001" cy="190500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网络安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网络安全</a:t>
            </a:r>
          </a:p>
        </p:txBody>
      </p:sp>
      <p:sp>
        <p:nvSpPr>
          <p:cNvPr id="195" name="gong        ji"/>
          <p:cNvSpPr txBox="1"/>
          <p:nvPr/>
        </p:nvSpPr>
        <p:spPr>
          <a:xfrm>
            <a:off x="3913618" y="5324175"/>
            <a:ext cx="2891785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gong        ji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My notes_3.jpeg"/>
          <p:cNvGrpSpPr/>
          <p:nvPr/>
        </p:nvGrpSpPr>
        <p:grpSpPr>
          <a:xfrm>
            <a:off x="1523441" y="298019"/>
            <a:ext cx="21337118" cy="13119962"/>
            <a:chOff x="0" y="0"/>
            <a:chExt cx="21337117" cy="13119960"/>
          </a:xfrm>
        </p:grpSpPr>
        <p:pic>
          <p:nvPicPr>
            <p:cNvPr id="198" name="My notes_3.jpeg" descr="My notes_3.jpe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70624" y="170624"/>
              <a:ext cx="20995869" cy="1277871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97" name="My notes_3.jpeg" descr="My notes_3.jpe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21337119" cy="13119961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加密措施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加密措施</a:t>
            </a:r>
          </a:p>
        </p:txBody>
      </p:sp>
      <p:sp>
        <p:nvSpPr>
          <p:cNvPr id="202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https:// 和http://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https:// 和http://</a:t>
            </a:r>
          </a:p>
          <a:p>
            <a:pPr/>
            <a:r>
              <a:t>防火墙</a:t>
            </a:r>
          </a:p>
          <a:p>
            <a:pPr/>
            <a:r>
              <a:t>自建CDN服务器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服务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服务器</a:t>
            </a:r>
          </a:p>
        </p:txBody>
      </p:sp>
      <p:sp>
        <p:nvSpPr>
          <p:cNvPr id="206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ssh连接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ssh连接</a:t>
            </a:r>
          </a:p>
          <a:p>
            <a:pPr/>
            <a:r>
              <a:t>sftp或ftp文件传输协议</a:t>
            </a:r>
          </a:p>
          <a:p>
            <a:pPr/>
            <a:r>
              <a:t>smtp邮件传输协议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截屏2022-10-18 23.18.13.png"/>
          <p:cNvGrpSpPr/>
          <p:nvPr/>
        </p:nvGrpSpPr>
        <p:grpSpPr>
          <a:xfrm>
            <a:off x="887454" y="431201"/>
            <a:ext cx="22609092" cy="12853598"/>
            <a:chOff x="0" y="0"/>
            <a:chExt cx="22609091" cy="12853596"/>
          </a:xfrm>
        </p:grpSpPr>
        <p:pic>
          <p:nvPicPr>
            <p:cNvPr id="210" name="截屏2022-10-18 23.18.13.png" descr="截屏2022-10-18 23.18.13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0650" y="120650"/>
              <a:ext cx="22367792" cy="1261229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09" name="截屏2022-10-18 23.18.13.png" descr="截屏2022-10-18 23.18.13.pn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2609092" cy="12853597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黑客常用手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黑客常用手段</a:t>
            </a:r>
          </a:p>
        </p:txBody>
      </p:sp>
      <p:sp>
        <p:nvSpPr>
          <p:cNvPr id="214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5" name="暴力破解ssh密码：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暴力破解ssh密码：</a:t>
            </a:r>
          </a:p>
          <a:p>
            <a:pPr marL="889000" indent="-889000">
              <a:buSzPct val="100000"/>
              <a:buAutoNum type="arabicPeriod" startAt="1"/>
            </a:pPr>
            <a:r>
              <a:t>Nmap扫描靶机ip端口运行情况</a:t>
            </a:r>
          </a:p>
          <a:p>
            <a:pPr marL="889000" indent="-889000">
              <a:buSzPct val="100000"/>
              <a:buAutoNum type="arabicPeriod" startAt="1"/>
            </a:pPr>
            <a:r>
              <a:t>Hydra进行ssh密码爆破(Python也可以)</a:t>
            </a:r>
          </a:p>
          <a:p>
            <a:pPr marL="889000" indent="-889000">
              <a:buSzPct val="100000"/>
              <a:buAutoNum type="arabicPeriod" startAt="1"/>
            </a:pPr>
            <a:r>
              <a:t>愉快玩耍</a:t>
            </a:r>
          </a:p>
          <a:p>
            <a:pPr/>
            <a:r>
              <a:t>SQL注入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栓Q观看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栓Q观看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VP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VPN</a:t>
            </a:r>
          </a:p>
        </p:txBody>
      </p:sp>
      <p:sp>
        <p:nvSpPr>
          <p:cNvPr id="220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1" name="个人搭建的大型内网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个人搭建的大型内网</a:t>
            </a:r>
          </a:p>
        </p:txBody>
      </p:sp>
      <p:pic>
        <p:nvPicPr>
          <p:cNvPr id="222" name="My notes_4.jpeg" descr="My notes_4.jpeg"/>
          <p:cNvPicPr>
            <a:picLocks noChangeAspect="0"/>
          </p:cNvPicPr>
          <p:nvPr/>
        </p:nvPicPr>
        <p:blipFill>
          <a:blip r:embed="rId3">
            <a:extLst/>
          </a:blip>
          <a:srcRect l="0" t="0" r="25649" b="26660"/>
          <a:stretch>
            <a:fillRect/>
          </a:stretch>
        </p:blipFill>
        <p:spPr>
          <a:xfrm>
            <a:off x="8358488" y="2050486"/>
            <a:ext cx="15141335" cy="103354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真的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真的</a:t>
            </a:r>
          </a:p>
        </p:txBody>
      </p:sp>
      <p:sp>
        <p:nvSpPr>
          <p:cNvPr id="225" name="蒸的栓Q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蒸的栓Q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网络结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网络结构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网络结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网络结构</a:t>
            </a:r>
          </a:p>
        </p:txBody>
      </p:sp>
      <p:sp>
        <p:nvSpPr>
          <p:cNvPr id="158" name="1.内网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1.内网</a:t>
            </a:r>
          </a:p>
        </p:txBody>
      </p:sp>
      <p:sp>
        <p:nvSpPr>
          <p:cNvPr id="159" name="内网：个人私有局域网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内网：个人私有局域网</a:t>
            </a:r>
          </a:p>
          <a:p>
            <a:pPr/>
            <a:r>
              <a:t>家庭Wi-Fi，学校Wi-Fi…………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网络结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网络结构</a:t>
            </a:r>
          </a:p>
        </p:txBody>
      </p:sp>
      <p:sp>
        <p:nvSpPr>
          <p:cNvPr id="162" name="2.公网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2.公网</a:t>
            </a:r>
          </a:p>
        </p:txBody>
      </p:sp>
      <p:sp>
        <p:nvSpPr>
          <p:cNvPr id="163" name="公网：所有内网组成的更大的网络结构，理论上各个内网之间可以通过公网作为桥梁进行互相连接"/>
          <p:cNvSpPr txBox="1"/>
          <p:nvPr>
            <p:ph type="body" sz="half" idx="1"/>
          </p:nvPr>
        </p:nvSpPr>
        <p:spPr>
          <a:xfrm>
            <a:off x="1206500" y="4248504"/>
            <a:ext cx="8469086" cy="8256012"/>
          </a:xfrm>
          <a:prstGeom prst="rect">
            <a:avLst/>
          </a:prstGeom>
        </p:spPr>
        <p:txBody>
          <a:bodyPr/>
          <a:lstStyle/>
          <a:p>
            <a:pPr/>
            <a:r>
              <a:t>公网：所有内网组成的更大的网络结构，理论上各个内网之间可以通过公网作为桥梁进行互相连接</a:t>
            </a:r>
          </a:p>
        </p:txBody>
      </p:sp>
      <p:grpSp>
        <p:nvGrpSpPr>
          <p:cNvPr id="166" name="My notes_2 2.jpeg"/>
          <p:cNvGrpSpPr/>
          <p:nvPr/>
        </p:nvGrpSpPr>
        <p:grpSpPr>
          <a:xfrm>
            <a:off x="9825384" y="1940520"/>
            <a:ext cx="14425217" cy="9834960"/>
            <a:chOff x="0" y="0"/>
            <a:chExt cx="14425215" cy="9834959"/>
          </a:xfrm>
        </p:grpSpPr>
        <p:pic>
          <p:nvPicPr>
            <p:cNvPr id="165" name="My notes_2 2.jpeg" descr="My notes_2 2.jpeg"/>
            <p:cNvPicPr>
              <a:picLocks noChangeAspect="0"/>
            </p:cNvPicPr>
            <p:nvPr/>
          </p:nvPicPr>
          <p:blipFill>
            <a:blip r:embed="rId3">
              <a:extLst/>
            </a:blip>
            <a:srcRect l="0" t="0" r="388" b="0"/>
            <a:stretch>
              <a:fillRect/>
            </a:stretch>
          </p:blipFill>
          <p:spPr>
            <a:xfrm>
              <a:off x="146050" y="146050"/>
              <a:ext cx="14133280" cy="954274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64" name="My notes_2 2.jpeg" descr="My notes_2 2.jpe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4425216" cy="9834960"/>
            </a:xfrm>
            <a:prstGeom prst="rect">
              <a:avLst/>
            </a:prstGeom>
            <a:effectLst/>
          </p:spPr>
        </p:pic>
      </p:grpSp>
      <p:sp>
        <p:nvSpPr>
          <p:cNvPr id="171" name="连接线"/>
          <p:cNvSpPr/>
          <p:nvPr/>
        </p:nvSpPr>
        <p:spPr>
          <a:xfrm>
            <a:off x="11551708" y="6217708"/>
            <a:ext cx="1280584" cy="128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19" h="20419" fill="norm" stroke="1" extrusionOk="0">
                <a:moveTo>
                  <a:pt x="169" y="20419"/>
                </a:moveTo>
                <a:cubicBezTo>
                  <a:pt x="-1181" y="5569"/>
                  <a:pt x="5569" y="-1181"/>
                  <a:pt x="20419" y="169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168" name="电信"/>
          <p:cNvSpPr txBox="1"/>
          <p:nvPr/>
        </p:nvSpPr>
        <p:spPr>
          <a:xfrm>
            <a:off x="787344" y="8088233"/>
            <a:ext cx="322100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7700"/>
            </a:lvl1pPr>
          </a:lstStyle>
          <a:p>
            <a:pPr/>
            <a:r>
              <a:t>电信</a:t>
            </a:r>
          </a:p>
        </p:txBody>
      </p:sp>
      <p:sp>
        <p:nvSpPr>
          <p:cNvPr id="169" name="联通"/>
          <p:cNvSpPr txBox="1"/>
          <p:nvPr/>
        </p:nvSpPr>
        <p:spPr>
          <a:xfrm>
            <a:off x="4254518" y="9506532"/>
            <a:ext cx="1562101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700"/>
            </a:lvl1pPr>
          </a:lstStyle>
          <a:p>
            <a:pPr/>
            <a:r>
              <a:t>联通</a:t>
            </a:r>
          </a:p>
        </p:txBody>
      </p:sp>
      <p:sp>
        <p:nvSpPr>
          <p:cNvPr id="170" name="移动"/>
          <p:cNvSpPr txBox="1"/>
          <p:nvPr/>
        </p:nvSpPr>
        <p:spPr>
          <a:xfrm>
            <a:off x="6271894" y="10826620"/>
            <a:ext cx="1603198" cy="106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200"/>
            </a:pPr>
            <a:r>
              <a:rPr sz="5000"/>
              <a:t>移动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Class="entr" nodeType="after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Class="entr" nodeType="after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9" grpId="2"/>
      <p:bldP build="p" bldLvl="5" animBg="1" rev="0" advAuto="0" spid="168" grpId="1"/>
      <p:bldP build="whole" bldLvl="1" animBg="1" rev="0" advAuto="0" spid="170" grpId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网络结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网络结构</a:t>
            </a:r>
          </a:p>
        </p:txBody>
      </p:sp>
      <p:sp>
        <p:nvSpPr>
          <p:cNvPr id="174" name="3.家庭网络结构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3.家庭网络结构</a:t>
            </a:r>
          </a:p>
        </p:txBody>
      </p:sp>
      <p:sp>
        <p:nvSpPr>
          <p:cNvPr id="175" name="幻灯片项目符号文本"/>
          <p:cNvSpPr txBox="1"/>
          <p:nvPr>
            <p:ph type="body" sz="quarter" idx="1"/>
          </p:nvPr>
        </p:nvSpPr>
        <p:spPr>
          <a:xfrm>
            <a:off x="1206500" y="4248504"/>
            <a:ext cx="6871342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78" name="拓扑图.png"/>
          <p:cNvGrpSpPr/>
          <p:nvPr/>
        </p:nvGrpSpPr>
        <p:grpSpPr>
          <a:xfrm>
            <a:off x="1152983" y="3302463"/>
            <a:ext cx="17166035" cy="10148094"/>
            <a:chOff x="0" y="0"/>
            <a:chExt cx="17166034" cy="10148093"/>
          </a:xfrm>
        </p:grpSpPr>
        <p:pic>
          <p:nvPicPr>
            <p:cNvPr id="177" name="拓扑图.png" descr="拓扑图.png"/>
            <p:cNvPicPr>
              <a:picLocks noChangeAspect="0"/>
            </p:cNvPicPr>
            <p:nvPr/>
          </p:nvPicPr>
          <p:blipFill>
            <a:blip r:embed="rId3">
              <a:extLst/>
            </a:blip>
            <a:srcRect l="0" t="0" r="1694" b="4828"/>
            <a:stretch>
              <a:fillRect/>
            </a:stretch>
          </p:blipFill>
          <p:spPr>
            <a:xfrm>
              <a:off x="101600" y="101600"/>
              <a:ext cx="16962709" cy="9945083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76" name="拓扑图.png" descr="拓扑图.pn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7166035" cy="10148094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交流规则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交流规则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交流规则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交流规则</a:t>
            </a:r>
          </a:p>
        </p:txBody>
      </p:sp>
      <p:sp>
        <p:nvSpPr>
          <p:cNvPr id="183" name="IP地址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IP地址</a:t>
            </a:r>
          </a:p>
        </p:txBody>
      </p:sp>
      <p:sp>
        <p:nvSpPr>
          <p:cNvPr id="184" name="公网IP：ipv4，ipv6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公网IP：ipv4，ipv6</a:t>
            </a:r>
          </a:p>
          <a:p>
            <a:pPr/>
            <a:r>
              <a:t>内网IP</a:t>
            </a:r>
          </a:p>
          <a:p>
            <a:pPr/>
            <a:r>
              <a:t>如：192.168.1.1  10.10.1.1  125.65.113.207  8.8.8.8   2409:8a62:f06:7b1d:49f4:17cf:472a:162e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端口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端口</a:t>
            </a:r>
          </a:p>
        </p:txBody>
      </p:sp>
      <p:sp>
        <p:nvSpPr>
          <p:cNvPr id="187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依附于IP的虚拟地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依附于IP的虚拟地址</a:t>
            </a:r>
          </a:p>
          <a:p>
            <a:pPr/>
            <a:r>
              <a:t>如  192.168.1.1:80  [2409:8a62:f06:7b1d:49f4:17cf:472a:162e]:443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域名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域名</a:t>
            </a:r>
          </a:p>
        </p:txBody>
      </p:sp>
      <p:sp>
        <p:nvSpPr>
          <p:cNvPr id="191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2" name="如：www.baidu.com  www.bilibili.com www.cfls.net.cn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如：</a:t>
            </a:r>
            <a:r>
              <a:rPr u="sng">
                <a:hlinkClick r:id="rId3" invalidUrl="" action="" tgtFrame="" tooltip="" history="1" highlightClick="0" endSnd="0"/>
              </a:rPr>
              <a:t>www.baidu.com</a:t>
            </a:r>
            <a:r>
              <a:t>  </a:t>
            </a:r>
            <a:r>
              <a:rPr u="sng">
                <a:hlinkClick r:id="rId4" invalidUrl="" action="" tgtFrame="" tooltip="" history="1" highlightClick="0" endSnd="0"/>
              </a:rPr>
              <a:t>www.bilibili.com</a:t>
            </a:r>
            <a:r>
              <a:t> </a:t>
            </a:r>
            <a:r>
              <a:rPr u="sng">
                <a:hlinkClick r:id="rId5" invalidUrl="" action="" tgtFrame="" tooltip="" history="1" highlightClick="0" endSnd="0"/>
              </a:rPr>
              <a:t>www.cfls.net.cn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